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3"/>
  </p:notesMasterIdLst>
  <p:sldIdLst>
    <p:sldId id="258" r:id="rId2"/>
    <p:sldId id="573" r:id="rId3"/>
    <p:sldId id="591" r:id="rId4"/>
    <p:sldId id="277" r:id="rId5"/>
    <p:sldId id="285" r:id="rId6"/>
    <p:sldId id="594" r:id="rId7"/>
    <p:sldId id="595" r:id="rId8"/>
    <p:sldId id="522" r:id="rId9"/>
    <p:sldId id="596" r:id="rId10"/>
    <p:sldId id="597" r:id="rId11"/>
    <p:sldId id="598" r:id="rId12"/>
    <p:sldId id="599" r:id="rId13"/>
    <p:sldId id="606" r:id="rId14"/>
    <p:sldId id="607" r:id="rId15"/>
    <p:sldId id="588" r:id="rId16"/>
    <p:sldId id="609" r:id="rId17"/>
    <p:sldId id="608" r:id="rId18"/>
    <p:sldId id="600" r:id="rId19"/>
    <p:sldId id="603" r:id="rId20"/>
    <p:sldId id="601" r:id="rId21"/>
    <p:sldId id="477"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Sage Headline Black" panose="02010A03040201060103" pitchFamily="2" charset="0"/>
      <p:bold r:id="rId28"/>
    </p:embeddedFont>
    <p:embeddedFont>
      <p:font typeface="Sage Text" panose="02010503040201060103" pitchFamily="2" charset="0"/>
      <p:regular r:id="rId29"/>
      <p:bold r:id="rId30"/>
      <p:italic r:id="rId31"/>
      <p:boldItalic r:id="rId32"/>
    </p:embeddedFont>
    <p:embeddedFont>
      <p:font typeface="Sage Text Light" panose="02010303040201060103" pitchFamily="2"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5" autoAdjust="0"/>
    <p:restoredTop sz="82025" autoAdjust="0"/>
  </p:normalViewPr>
  <p:slideViewPr>
    <p:cSldViewPr snapToGrid="0" snapToObjects="1" showGuides="1">
      <p:cViewPr varScale="1">
        <p:scale>
          <a:sx n="89" d="100"/>
          <a:sy n="89" d="100"/>
        </p:scale>
        <p:origin x="468" y="84"/>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395496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1352175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2024.0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September 2023</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646331"/>
          </a:xfrm>
          <a:prstGeom prst="rect">
            <a:avLst/>
          </a:prstGeom>
          <a:noFill/>
        </p:spPr>
        <p:txBody>
          <a:bodyPr wrap="square" rtlCol="0">
            <a:spAutoFit/>
          </a:bodyPr>
          <a:lstStyle/>
          <a:p>
            <a:pPr marL="285750" indent="-285750">
              <a:buFont typeface="Arial" panose="020B0604020202020204" pitchFamily="34" charset="0"/>
              <a:buChar char="•"/>
            </a:pPr>
            <a:r>
              <a:rPr lang="en-US" dirty="0"/>
              <a:t>IC Item Location endpoint has been added (ICILOC)</a:t>
            </a:r>
          </a:p>
          <a:p>
            <a:pPr marL="285750" indent="-285750">
              <a:buFont typeface="Arial" panose="020B0604020202020204" pitchFamily="34" charset="0"/>
              <a:buChar char="•"/>
            </a:pPr>
            <a:r>
              <a:rPr lang="en-US" dirty="0"/>
              <a:t>Nuget inconsistencies corrected</a:t>
            </a:r>
          </a:p>
        </p:txBody>
      </p:sp>
    </p:spTree>
    <p:extLst>
      <p:ext uri="{BB962C8B-B14F-4D97-AF65-F5344CB8AC3E}">
        <p14:creationId xmlns:p14="http://schemas.microsoft.com/office/powerpoint/2010/main" val="21873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25306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2023.3 </a:t>
            </a:r>
            <a:r>
              <a:rPr lang="en-US" dirty="0">
                <a:sym typeface="Wingdings" panose="05000000000000000000" pitchFamily="2" charset="2"/>
              </a:rPr>
              <a:t> 2024.0</a:t>
            </a:r>
          </a:p>
          <a:p>
            <a:pPr marL="285750" indent="-285750">
              <a:lnSpc>
                <a:spcPct val="150000"/>
              </a:lnSpc>
              <a:buFont typeface="Arial" panose="020B0604020202020204" pitchFamily="34" charset="0"/>
              <a:buChar char="•"/>
            </a:pPr>
            <a:r>
              <a:rPr lang="en-US" dirty="0">
                <a:sym typeface="Wingdings" panose="05000000000000000000" pitchFamily="2" charset="2"/>
              </a:rPr>
              <a:t>Update Grid documentation for Grid Type</a:t>
            </a:r>
          </a:p>
          <a:p>
            <a:pPr marL="285750" indent="-285750">
              <a:lnSpc>
                <a:spcPct val="150000"/>
              </a:lnSpc>
              <a:buFont typeface="Arial" panose="020B0604020202020204" pitchFamily="34" charset="0"/>
              <a:buChar char="•"/>
            </a:pPr>
            <a:r>
              <a:rPr lang="en-US" dirty="0">
                <a:sym typeface="Wingdings" panose="05000000000000000000" pitchFamily="2" charset="2"/>
              </a:rPr>
              <a:t>Updated Declarative Reports documentation</a:t>
            </a:r>
          </a:p>
          <a:p>
            <a:pPr marL="285750" indent="-285750">
              <a:lnSpc>
                <a:spcPct val="150000"/>
              </a:lnSpc>
              <a:buFont typeface="Arial" panose="020B0604020202020204" pitchFamily="34" charset="0"/>
              <a:buChar char="•"/>
            </a:pPr>
            <a:r>
              <a:rPr lang="en-US" dirty="0">
                <a:sym typeface="Wingdings" panose="05000000000000000000" pitchFamily="2" charset="2"/>
              </a:rPr>
              <a:t>Updated Code Generation </a:t>
            </a:r>
            <a:r>
              <a:rPr lang="en-US">
                <a:sym typeface="Wingdings" panose="05000000000000000000" pitchFamily="2" charset="2"/>
              </a:rPr>
              <a:t>Wizard documentation</a:t>
            </a:r>
            <a:endParaRPr lang="en-US" dirty="0">
              <a:sym typeface="Wingdings" panose="05000000000000000000" pitchFamily="2" charset="2"/>
            </a:endParaRP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Tree>
    <p:extLst>
      <p:ext uri="{BB962C8B-B14F-4D97-AF65-F5344CB8AC3E}">
        <p14:creationId xmlns:p14="http://schemas.microsoft.com/office/powerpoint/2010/main" val="1191615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Subclassing POC is underway for both Web Screens and Web API</a:t>
            </a:r>
          </a:p>
          <a:p>
            <a:pPr marL="285750" indent="-285750">
              <a:lnSpc>
                <a:spcPct val="150000"/>
              </a:lnSpc>
              <a:buFont typeface="Arial" panose="020B0604020202020204" pitchFamily="34" charset="0"/>
              <a:buChar char="•"/>
            </a:pPr>
            <a:r>
              <a:rPr lang="en-US" dirty="0"/>
              <a:t>Proxy endpoint to enable display of any web screen</a:t>
            </a:r>
          </a:p>
          <a:p>
            <a:pPr marL="742950" lvl="1" indent="-285750">
              <a:lnSpc>
                <a:spcPct val="150000"/>
              </a:lnSpc>
              <a:buFont typeface="Arial" panose="020B0604020202020204" pitchFamily="34" charset="0"/>
              <a:buChar char="•"/>
            </a:pPr>
            <a:r>
              <a:rPr lang="en-US" dirty="0"/>
              <a:t>Elliptic Curve Encryption (ECC)</a:t>
            </a:r>
          </a:p>
          <a:p>
            <a:pPr marL="742950" lvl="1" indent="-285750">
              <a:lnSpc>
                <a:spcPct val="150000"/>
              </a:lnSpc>
              <a:buFont typeface="Arial" panose="020B0604020202020204" pitchFamily="34" charset="0"/>
              <a:buChar char="•"/>
            </a:pPr>
            <a:r>
              <a:rPr lang="en-US" dirty="0"/>
              <a:t>Proxy Tester to demonstrate invoking a screen with ECC</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26722" y="3716101"/>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9098" y="4250819"/>
            <a:ext cx="10418102"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Subclassing in Web Screens and Web API</a:t>
            </a:r>
          </a:p>
          <a:p>
            <a:pPr marL="285750" indent="-285750">
              <a:lnSpc>
                <a:spcPct val="150000"/>
              </a:lnSpc>
              <a:buFont typeface="Arial" panose="020B0604020202020204" pitchFamily="34" charset="0"/>
              <a:buChar char="•"/>
            </a:pPr>
            <a:r>
              <a:rPr lang="en-US" dirty="0"/>
              <a:t>AOM included in Web SDK</a:t>
            </a:r>
          </a:p>
          <a:p>
            <a:pPr marL="285750" indent="-285750">
              <a:lnSpc>
                <a:spcPct val="150000"/>
              </a:lnSpc>
              <a:buFont typeface="Arial" panose="020B0604020202020204" pitchFamily="34" charset="0"/>
              <a:buChar char="•"/>
            </a:pPr>
            <a:r>
              <a:rPr lang="en-US" dirty="0"/>
              <a:t>Hamburger implementation in generated finder code</a:t>
            </a:r>
          </a:p>
          <a:p>
            <a:pPr marL="285750" indent="-285750">
              <a:lnSpc>
                <a:spcPct val="150000"/>
              </a:lnSpc>
              <a:buFont typeface="Arial" panose="020B0604020202020204" pitchFamily="34" charset="0"/>
              <a:buChar char="•"/>
            </a:pPr>
            <a:r>
              <a:rPr lang="en-US" dirty="0"/>
              <a:t>Enhanced flow in Customization Wizard</a:t>
            </a:r>
          </a:p>
        </p:txBody>
      </p:sp>
    </p:spTree>
    <p:extLst>
      <p:ext uri="{BB962C8B-B14F-4D97-AF65-F5344CB8AC3E}">
        <p14:creationId xmlns:p14="http://schemas.microsoft.com/office/powerpoint/2010/main" val="38707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Tree>
    <p:extLst>
      <p:ext uri="{BB962C8B-B14F-4D97-AF65-F5344CB8AC3E}">
        <p14:creationId xmlns:p14="http://schemas.microsoft.com/office/powerpoint/2010/main" val="167386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2023.3 is available in the “master” branch</a:t>
            </a:r>
          </a:p>
          <a:p>
            <a:pPr marL="285750" indent="-285750">
              <a:lnSpc>
                <a:spcPct val="150000"/>
              </a:lnSpc>
              <a:buFont typeface="Arial" panose="020B0604020202020204" pitchFamily="34" charset="0"/>
              <a:buChar char="•"/>
            </a:pPr>
            <a:r>
              <a:rPr lang="en-US" dirty="0">
                <a:solidFill>
                  <a:srgbClr val="FF0000"/>
                </a:solidFill>
              </a:rPr>
              <a:t>2024.0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1342440"/>
            <a:ext cx="4169301" cy="4678204"/>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1457784202"/>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N/A</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2024.1</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504825" y="11245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46125" y="276433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46125" y="452723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7942446" y="138221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sp>
        <p:nvSpPr>
          <p:cNvPr id="12" name="Oval 11">
            <a:extLst>
              <a:ext uri="{FF2B5EF4-FFF2-40B4-BE49-F238E27FC236}">
                <a16:creationId xmlns:a16="http://schemas.microsoft.com/office/drawing/2014/main" id="{CF75E48A-DF41-131C-12AD-C51FFC2B42D1}"/>
              </a:ext>
            </a:extLst>
          </p:cNvPr>
          <p:cNvSpPr/>
          <p:nvPr/>
        </p:nvSpPr>
        <p:spPr>
          <a:xfrm>
            <a:off x="7942446" y="330748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Language</a:t>
            </a:r>
          </a:p>
        </p:txBody>
      </p:sp>
      <p:graphicFrame>
        <p:nvGraphicFramePr>
          <p:cNvPr id="13" name="Table 12">
            <a:extLst>
              <a:ext uri="{FF2B5EF4-FFF2-40B4-BE49-F238E27FC236}">
                <a16:creationId xmlns:a16="http://schemas.microsoft.com/office/drawing/2014/main" id="{3DB9A7E7-95A3-4D00-C820-11F4CFC47AB3}"/>
              </a:ext>
            </a:extLst>
          </p:cNvPr>
          <p:cNvGraphicFramePr>
            <a:graphicFrameLocks noGrp="1"/>
          </p:cNvGraphicFramePr>
          <p:nvPr>
            <p:extLst>
              <p:ext uri="{D42A27DB-BD31-4B8C-83A1-F6EECF244321}">
                <p14:modId xmlns:p14="http://schemas.microsoft.com/office/powerpoint/2010/main" val="2380294951"/>
              </p:ext>
            </p:extLst>
          </p:nvPr>
        </p:nvGraphicFramePr>
        <p:xfrm>
          <a:off x="1995054" y="1194546"/>
          <a:ext cx="5786489" cy="5541029"/>
        </p:xfrm>
        <a:graphic>
          <a:graphicData uri="http://schemas.openxmlformats.org/drawingml/2006/table">
            <a:tbl>
              <a:tblPr firstRow="1" bandRow="1">
                <a:tableStyleId>{5940675A-B579-460E-94D1-54222C63F5DA}</a:tableStyleId>
              </a:tblPr>
              <a:tblGrid>
                <a:gridCol w="5786489">
                  <a:extLst>
                    <a:ext uri="{9D8B030D-6E8A-4147-A177-3AD203B41FA5}">
                      <a16:colId xmlns:a16="http://schemas.microsoft.com/office/drawing/2014/main" val="877668094"/>
                    </a:ext>
                  </a:extLst>
                </a:gridCol>
              </a:tblGrid>
              <a:tr h="1587413">
                <a:tc>
                  <a:txBody>
                    <a:bodyPr/>
                    <a:lstStyle/>
                    <a:p>
                      <a:pPr marL="171450" indent="-171450">
                        <a:spcAft>
                          <a:spcPts val="300"/>
                        </a:spcAft>
                        <a:buFont typeface="Arial" panose="020B0604020202020204" pitchFamily="34" charset="0"/>
                        <a:buChar char="•"/>
                      </a:pPr>
                      <a:r>
                        <a:rPr lang="en-GB" sz="1600" dirty="0"/>
                        <a:t>Sync global files</a:t>
                      </a:r>
                    </a:p>
                    <a:p>
                      <a:pPr marL="171450" indent="-171450">
                        <a:spcAft>
                          <a:spcPts val="300"/>
                        </a:spcAft>
                        <a:buFont typeface="Arial" panose="020B0604020202020204" pitchFamily="34" charset="0"/>
                        <a:buChar char="•"/>
                      </a:pPr>
                      <a:r>
                        <a:rPr lang="en-GB" sz="1600" dirty="0"/>
                        <a:t>Accpac libraries from 70A to 71A</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Nuget inconsistencies corrected</a:t>
                      </a: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0" indent="0">
                        <a:spcAft>
                          <a:spcPts val="300"/>
                        </a:spcAft>
                        <a:buFont typeface="Arial" panose="020B0604020202020204" pitchFamily="34" charset="0"/>
                        <a:buNone/>
                      </a:pPr>
                      <a:endParaRPr lang="en-GB" sz="1600" dirty="0"/>
                    </a:p>
                    <a:p>
                      <a:pPr marL="171450" indent="-171450">
                        <a:spcAft>
                          <a:spcPts val="300"/>
                        </a:spcAft>
                        <a:buFont typeface="Arial" panose="020B0604020202020204" pitchFamily="34" charset="0"/>
                        <a:buChar char="•"/>
                      </a:pPr>
                      <a:endParaRPr lang="en-GB"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587413">
                <a:tc>
                  <a:txBody>
                    <a:bodyPr/>
                    <a:lstStyle/>
                    <a:p>
                      <a:pPr marL="171450" indent="-171450">
                        <a:spcAft>
                          <a:spcPts val="300"/>
                        </a:spcAft>
                        <a:buFont typeface="Arial" panose="020B0604020202020204" pitchFamily="34" charset="0"/>
                        <a:buChar char="•"/>
                      </a:pPr>
                      <a:r>
                        <a:rPr lang="en-US" sz="1600" dirty="0"/>
                        <a:t>Sync global files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Accpac libraries from 70A to 71A</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Dynamic Query and Inquiry Code Types have been deprecated</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Nuget inconsistencies corrected</a:t>
                      </a:r>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487189">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global files</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Accpac libraries from 70A to 71A</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Nuget inconsistencies corrected</a:t>
                      </a: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graphicFrame>
        <p:nvGraphicFramePr>
          <p:cNvPr id="14" name="Table 13">
            <a:extLst>
              <a:ext uri="{FF2B5EF4-FFF2-40B4-BE49-F238E27FC236}">
                <a16:creationId xmlns:a16="http://schemas.microsoft.com/office/drawing/2014/main" id="{8953A1ED-5DB0-B353-7C06-AD2AF72EA556}"/>
              </a:ext>
            </a:extLst>
          </p:cNvPr>
          <p:cNvGraphicFramePr>
            <a:graphicFrameLocks noGrp="1"/>
          </p:cNvGraphicFramePr>
          <p:nvPr>
            <p:extLst>
              <p:ext uri="{D42A27DB-BD31-4B8C-83A1-F6EECF244321}">
                <p14:modId xmlns:p14="http://schemas.microsoft.com/office/powerpoint/2010/main" val="3646035646"/>
              </p:ext>
            </p:extLst>
          </p:nvPr>
        </p:nvGraphicFramePr>
        <p:xfrm>
          <a:off x="9456523" y="1386695"/>
          <a:ext cx="2469658" cy="5341024"/>
        </p:xfrm>
        <a:graphic>
          <a:graphicData uri="http://schemas.openxmlformats.org/drawingml/2006/table">
            <a:tbl>
              <a:tblPr firstRow="1" bandRow="1">
                <a:tableStyleId>{5940675A-B579-460E-94D1-54222C63F5DA}</a:tableStyleId>
              </a:tblPr>
              <a:tblGrid>
                <a:gridCol w="2469658">
                  <a:extLst>
                    <a:ext uri="{9D8B030D-6E8A-4147-A177-3AD203B41FA5}">
                      <a16:colId xmlns:a16="http://schemas.microsoft.com/office/drawing/2014/main" val="877668094"/>
                    </a:ext>
                  </a:extLst>
                </a:gridCol>
              </a:tblGrid>
              <a:tr h="841849">
                <a:tc>
                  <a:txBody>
                    <a:bodyPr/>
                    <a:lstStyle/>
                    <a:p>
                      <a:pPr marL="171450" indent="-171450">
                        <a:spcAft>
                          <a:spcPts val="300"/>
                        </a:spcAft>
                        <a:buFont typeface="Arial" panose="020B0604020202020204" pitchFamily="34" charset="0"/>
                        <a:buChar char="•"/>
                      </a:pPr>
                      <a:r>
                        <a:rPr lang="en-GB" sz="1600" dirty="0"/>
                        <a:t>Standalone</a:t>
                      </a:r>
                    </a:p>
                    <a:p>
                      <a:pPr marL="628650" lvl="1" indent="-171450">
                        <a:spcAft>
                          <a:spcPts val="300"/>
                        </a:spcAft>
                        <a:buFont typeface="Arial" panose="020B0604020202020204" pitchFamily="34" charset="0"/>
                        <a:buChar char="•"/>
                      </a:pPr>
                      <a:r>
                        <a:rPr lang="en-GB" sz="1600" dirty="0"/>
                        <a:t>N/A</a:t>
                      </a:r>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112454">
                <a:tc>
                  <a:txBody>
                    <a:bodyPr/>
                    <a:lstStyle/>
                    <a:p>
                      <a:pPr marL="171450" indent="-171450">
                        <a:spcAft>
                          <a:spcPts val="300"/>
                        </a:spcAft>
                        <a:buFont typeface="Arial" panose="020B0604020202020204" pitchFamily="34" charset="0"/>
                        <a:buChar char="•"/>
                      </a:pPr>
                      <a:r>
                        <a:rPr lang="en-US" sz="1600" dirty="0"/>
                        <a:t>Plug-in</a:t>
                      </a:r>
                    </a:p>
                    <a:p>
                      <a:pPr marL="400004" lvl="1" indent="-171450">
                        <a:spcAft>
                          <a:spcPts val="300"/>
                        </a:spcAft>
                        <a:buFont typeface="Arial" panose="020B0604020202020204" pitchFamily="34" charset="0"/>
                        <a:buChar char="•"/>
                      </a:pPr>
                      <a:r>
                        <a:rPr lang="en-US" sz="1600" dirty="0"/>
                        <a:t>Sync global files</a:t>
                      </a:r>
                    </a:p>
                    <a:p>
                      <a:pPr marL="400004" marR="0" lvl="1"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Accpac libraries from 70A to 71A</a:t>
                      </a:r>
                      <a:endParaRPr lang="en-US" sz="1600" dirty="0"/>
                    </a:p>
                    <a:p>
                      <a:pPr marL="400004" lvl="1" indent="-171450">
                        <a:spcAft>
                          <a:spcPts val="300"/>
                        </a:spcAft>
                        <a:buFont typeface="Arial" panose="020B0604020202020204" pitchFamily="34" charset="0"/>
                        <a:buChar char="•"/>
                      </a:pPr>
                      <a:endParaRPr lang="en-US" sz="1600" dirty="0"/>
                    </a:p>
                    <a:p>
                      <a:pPr marL="228554" lvl="1" indent="0">
                        <a:spcAft>
                          <a:spcPts val="300"/>
                        </a:spcAft>
                        <a:buFont typeface="Arial" panose="020B0604020202020204" pitchFamily="34" charset="0"/>
                        <a:buNone/>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78007">
                <a:tc>
                  <a:txBody>
                    <a:bodyPr/>
                    <a:lstStyle/>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resource files</a:t>
                      </a:r>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r h="1329255">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90840086"/>
                  </a:ext>
                </a:extLst>
              </a:tr>
            </a:tbl>
          </a:graphicData>
        </a:graphic>
      </p:graphicFrame>
      <p:sp>
        <p:nvSpPr>
          <p:cNvPr id="15" name="Oval 14">
            <a:extLst>
              <a:ext uri="{FF2B5EF4-FFF2-40B4-BE49-F238E27FC236}">
                <a16:creationId xmlns:a16="http://schemas.microsoft.com/office/drawing/2014/main" id="{5978A890-E89A-5C88-4BB5-B5528E5537BC}"/>
              </a:ext>
            </a:extLst>
          </p:cNvPr>
          <p:cNvSpPr/>
          <p:nvPr/>
        </p:nvSpPr>
        <p:spPr>
          <a:xfrm>
            <a:off x="7966294" y="4801521"/>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latin typeface="Arial"/>
                <a:cs typeface="Arial"/>
              </a:rPr>
              <a:t>View Field</a:t>
            </a:r>
            <a:endParaRPr lang="en-US" sz="1600" i="0" dirty="0">
              <a:latin typeface="Arial"/>
              <a:cs typeface="Arial"/>
            </a:endParaRP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a:p>
            <a:pPr marL="285750" indent="-285750">
              <a:buFont typeface="Arial" panose="020B0604020202020204" pitchFamily="34" charset="0"/>
              <a:buChar char="•"/>
            </a:pPr>
            <a:r>
              <a:rPr lang="en-GB" sz="1800" dirty="0"/>
              <a:t>Accpac libraries from 70A to 71A</a:t>
            </a:r>
          </a:p>
          <a:p>
            <a:pPr marL="285750" indent="-285750">
              <a:buFont typeface="Arial" panose="020B0604020202020204" pitchFamily="34" charset="0"/>
              <a:buChar char="•"/>
            </a:pPr>
            <a:r>
              <a:rPr lang="en-US" dirty="0"/>
              <a:t>Nuget inconsistencies corrected</a:t>
            </a:r>
            <a:endParaRPr lang="en-GB" sz="1800" dirty="0"/>
          </a:p>
          <a:p>
            <a:endParaRPr lang="en-US" dirty="0"/>
          </a:p>
        </p:txBody>
      </p:sp>
    </p:spTree>
    <p:extLst>
      <p:ext uri="{BB962C8B-B14F-4D97-AF65-F5344CB8AC3E}">
        <p14:creationId xmlns:p14="http://schemas.microsoft.com/office/powerpoint/2010/main" val="303704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9611</TotalTime>
  <Words>543</Words>
  <Application>Microsoft Office PowerPoint</Application>
  <PresentationFormat>Widescreen</PresentationFormat>
  <Paragraphs>157</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Sage Text</vt:lpstr>
      <vt:lpstr>Sage Text Light</vt:lpstr>
      <vt:lpstr>Arial</vt:lpstr>
      <vt:lpstr>Calibri</vt:lpstr>
      <vt:lpstr>Sage Headline Black</vt:lpstr>
      <vt:lpstr>Office Theme</vt:lpstr>
      <vt:lpstr>Sage 300 Web SDK 2024.0 Overview</vt:lpstr>
      <vt:lpstr>Web SDK</vt:lpstr>
      <vt:lpstr>Corrected Issues</vt:lpstr>
      <vt:lpstr>Corrected Issues</vt:lpstr>
      <vt:lpstr>Wizards</vt:lpstr>
      <vt:lpstr>Wizards</vt:lpstr>
      <vt:lpstr>Samples</vt:lpstr>
      <vt:lpstr>Samples</vt:lpstr>
      <vt:lpstr>Web API</vt:lpstr>
      <vt:lpstr>Web API</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111</cp:revision>
  <dcterms:created xsi:type="dcterms:W3CDTF">2022-05-24T17:10:57Z</dcterms:created>
  <dcterms:modified xsi:type="dcterms:W3CDTF">2023-08-10T20:11:36Z</dcterms:modified>
</cp:coreProperties>
</file>